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4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248" autoAdjust="0"/>
    <p:restoredTop sz="94660"/>
  </p:normalViewPr>
  <p:slideViewPr>
    <p:cSldViewPr snapToGrid="0">
      <p:cViewPr>
        <p:scale>
          <a:sx n="90" d="100"/>
          <a:sy n="90" d="100"/>
        </p:scale>
        <p:origin x="-6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7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openxmlformats.org/officeDocument/2006/relationships/customXml" Target="../customXml/item6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ustomXml" Target="../customXml/item5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balance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£5.9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£6.4 billion (surplus)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£3.4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£23.2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£2.9 </a:t>
          </a:r>
          <a:r>
            <a:rPr lang="en-GB" sz="1400" dirty="0">
              <a:solidFill>
                <a:schemeClr val="tx1"/>
              </a:solidFill>
            </a:rPr>
            <a:t>billion (4.0%)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£69.3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£6.3 </a:t>
          </a:r>
          <a:r>
            <a:rPr lang="en-GB" sz="1400" dirty="0">
              <a:solidFill>
                <a:schemeClr val="tx1"/>
              </a:solidFill>
            </a:rPr>
            <a:t>billion (6.4%)</a:t>
          </a:r>
        </a:p>
        <a:p>
          <a:r>
            <a:rPr lang="en-US" sz="1400" b="0" dirty="0">
              <a:solidFill>
                <a:schemeClr val="tx1"/>
              </a:solidFill>
            </a:rPr>
            <a:t>to £92.5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£2.4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£29.6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r>
            <a:rPr lang="en-GB" sz="1400" kern="1200" dirty="0">
              <a:solidFill>
                <a:schemeClr val="tx1"/>
              </a:solidFill>
            </a:rPr>
            <a:t>£0.2 billion (0.3%)</a:t>
          </a:r>
        </a:p>
        <a:p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£69.3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£2.2 </a:t>
          </a:r>
          <a:r>
            <a:rPr lang="en-GB" sz="1400" dirty="0">
              <a:solidFill>
                <a:schemeClr val="tx1"/>
              </a:solidFill>
            </a:rPr>
            <a:t>billion (5.3%)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/>
              </a:solidFill>
            </a:rPr>
            <a:t>to £39.7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balance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£5.9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£6.4 billion (surplus)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£3.4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£23.2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£2.9 </a:t>
          </a:r>
          <a:r>
            <a:rPr lang="en-GB" sz="1400" kern="1200" dirty="0">
              <a:solidFill>
                <a:schemeClr val="tx1"/>
              </a:solidFill>
            </a:rPr>
            <a:t>billion (4.0%)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£69.3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£6.3 </a:t>
          </a:r>
          <a:r>
            <a:rPr lang="en-GB" sz="1400" kern="1200" dirty="0">
              <a:solidFill>
                <a:schemeClr val="tx1"/>
              </a:solidFill>
            </a:rPr>
            <a:t>billion (6.4%)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£92.5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£2.4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£29.6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£0.2 billion (0.3%)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£69.3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£2.2 </a:t>
          </a:r>
          <a:r>
            <a:rPr lang="en-GB" sz="1400" kern="1200" dirty="0">
              <a:solidFill>
                <a:schemeClr val="tx1"/>
              </a:solidFill>
            </a:rPr>
            <a:t>billion (5.3%)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£39.7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915DA-E30D-430E-8560-0D19BC046AA7}"/>
              </a:ext>
            </a:extLst>
          </p:cNvPr>
          <p:cNvGrpSpPr/>
          <p:nvPr/>
        </p:nvGrpSpPr>
        <p:grpSpPr>
          <a:xfrm>
            <a:off x="1113453" y="67112"/>
            <a:ext cx="9965094" cy="6260841"/>
            <a:chOff x="1113453" y="0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17794780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 rot="10800000">
                <a:off x="5190871" y="1905172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303A620-C2DF-4C9B-82E1-FF3BD73E4122}"/>
                </a:ext>
              </a:extLst>
            </p:cNvPr>
            <p:cNvGrpSpPr/>
            <p:nvPr/>
          </p:nvGrpSpPr>
          <p:grpSpPr>
            <a:xfrm>
              <a:off x="1210165" y="3298173"/>
              <a:ext cx="7996202" cy="1869417"/>
              <a:chOff x="1210165" y="3298173"/>
              <a:chExt cx="7996202" cy="1869417"/>
            </a:xfrm>
          </p:grpSpPr>
          <p:sp>
            <p:nvSpPr>
              <p:cNvPr id="6" name="Arrow: Down 5">
                <a:extLst>
                  <a:ext uri="{FF2B5EF4-FFF2-40B4-BE49-F238E27FC236}">
                    <a16:creationId xmlns:a16="http://schemas.microsoft.com/office/drawing/2014/main" id="{8B83D70C-3636-4946-BB2E-CBC785016756}"/>
                  </a:ext>
                </a:extLst>
              </p:cNvPr>
              <p:cNvSpPr/>
              <p:nvPr/>
            </p:nvSpPr>
            <p:spPr>
              <a:xfrm>
                <a:off x="2589182" y="3298173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7" name="Arrow: Down 6">
                <a:extLst>
                  <a:ext uri="{FF2B5EF4-FFF2-40B4-BE49-F238E27FC236}">
                    <a16:creationId xmlns:a16="http://schemas.microsoft.com/office/drawing/2014/main" id="{60296E12-13DE-4D03-A3E7-1799577010B9}"/>
                  </a:ext>
                </a:extLst>
              </p:cNvPr>
              <p:cNvSpPr/>
              <p:nvPr/>
            </p:nvSpPr>
            <p:spPr>
              <a:xfrm rot="10800000">
                <a:off x="7783291" y="3298173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9" name="Arrow: Down 8">
                <a:extLst>
                  <a:ext uri="{FF2B5EF4-FFF2-40B4-BE49-F238E27FC236}">
                    <a16:creationId xmlns:a16="http://schemas.microsoft.com/office/drawing/2014/main" id="{C5DAB404-A7D1-4E59-86E0-AD63F14D2F48}"/>
                  </a:ext>
                </a:extLst>
              </p:cNvPr>
              <p:cNvSpPr/>
              <p:nvPr/>
            </p:nvSpPr>
            <p:spPr>
              <a:xfrm>
                <a:off x="8899074" y="4888892"/>
                <a:ext cx="307293" cy="278697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0" name="Arrow: Down 9">
                <a:extLst>
                  <a:ext uri="{FF2B5EF4-FFF2-40B4-BE49-F238E27FC236}">
                    <a16:creationId xmlns:a16="http://schemas.microsoft.com/office/drawing/2014/main" id="{380DDFB2-BB1E-4E17-80EC-CC0C9E73E229}"/>
                  </a:ext>
                </a:extLst>
              </p:cNvPr>
              <p:cNvSpPr/>
              <p:nvPr/>
            </p:nvSpPr>
            <p:spPr>
              <a:xfrm>
                <a:off x="3745857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1" name="Arrow: Down 10">
                <a:extLst>
                  <a:ext uri="{FF2B5EF4-FFF2-40B4-BE49-F238E27FC236}">
                    <a16:creationId xmlns:a16="http://schemas.microsoft.com/office/drawing/2014/main" id="{9B42D421-7C4F-4CAC-8225-B0F4F01D0266}"/>
                  </a:ext>
                </a:extLst>
              </p:cNvPr>
              <p:cNvSpPr/>
              <p:nvPr/>
            </p:nvSpPr>
            <p:spPr>
              <a:xfrm>
                <a:off x="1210165" y="4888894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</p:grpSp>
      <p:sp>
        <p:nvSpPr>
          <p:cNvPr id="14" name="Arrow: Down 13">
            <a:extLst>
              <a:ext uri="{FF2B5EF4-FFF2-40B4-BE49-F238E27FC236}">
                <a16:creationId xmlns:a16="http://schemas.microsoft.com/office/drawing/2014/main" id="{1009921E-7D8F-42CB-838D-61B30B2BF323}"/>
              </a:ext>
            </a:extLst>
          </p:cNvPr>
          <p:cNvSpPr/>
          <p:nvPr/>
        </p:nvSpPr>
        <p:spPr>
          <a:xfrm rot="10800000">
            <a:off x="6320631" y="4956004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ONS Document" ma:contentTypeID="0x01010035E33599CC8D1E47A037F474646B1D5800521A153F909F5B4487A1FD088232FA33" ma:contentTypeVersion="1" ma:contentTypeDescription="Create a new document." ma:contentTypeScope="" ma:versionID="5d41e7ab230d8fdb050870659c858bf8">
  <xsd:schema xmlns:xsd="http://www.w3.org/2001/XMLSchema" xmlns:xs="http://www.w3.org/2001/XMLSchema" xmlns:p="http://schemas.microsoft.com/office/2006/metadata/properties" xmlns:ns1="http://schemas.microsoft.com/sharepoint/v3" xmlns:ns3="e14115de-03ae-49b5-af01-31035404c456" xmlns:ns4="11db2dc9-1d1c-45eb-8b5b-ac58ae3319db" xmlns:ns5="37655e2e-3ff4-440c-aed8-80b3c3e7d4fa" xmlns:ns6="http://schemas.microsoft.com/sharepoint/v4" targetNamespace="http://schemas.microsoft.com/office/2006/metadata/properties" ma:root="true" ma:fieldsID="4b5562612b6db4db25997757a6f0edc2" ns1:_="" ns3:_="" ns4:_="" ns5:_="" ns6:_="">
    <xsd:import namespace="http://schemas.microsoft.com/sharepoint/v3"/>
    <xsd:import namespace="e14115de-03ae-49b5-af01-31035404c456"/>
    <xsd:import namespace="11db2dc9-1d1c-45eb-8b5b-ac58ae3319db"/>
    <xsd:import namespace="37655e2e-3ff4-440c-aed8-80b3c3e7d4fa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3:TaxCatchAll" minOccurs="0"/>
                <xsd:element ref="ns3:TaxCatchAllLabel" minOccurs="0"/>
                <xsd:element ref="ns3:o5359087ad404c199aee74686ab194d3" minOccurs="0"/>
                <xsd:element ref="ns4:RetentionDate" minOccurs="0"/>
                <xsd:element ref="ns4:Retention" minOccurs="0"/>
                <xsd:element ref="ns4:EDRMSOwner" minOccurs="0"/>
                <xsd:element ref="ns4:RetentionType" minOccurs="0"/>
                <xsd:element ref="ns3:TaxKeywordTaxHTField" minOccurs="0"/>
                <xsd:element ref="ns1:_dlc_Exempt" minOccurs="0"/>
                <xsd:element ref="ns1:_dlc_ExpireDateSaved" minOccurs="0"/>
                <xsd:element ref="ns1:_dlc_ExpireDate" minOccurs="0"/>
                <xsd:element ref="ns5:_dlc_DocId" minOccurs="0"/>
                <xsd:element ref="ns5:_dlc_DocIdUrl" minOccurs="0"/>
                <xsd:element ref="ns5:_dlc_DocIdPersistId" minOccurs="0"/>
                <xsd:element ref="ns6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8" nillable="true" ma:displayName="Exempt from Policy" ma:hidden="true" ma:internalName="_dlc_Exempt" ma:readOnly="true">
      <xsd:simpleType>
        <xsd:restriction base="dms:Unknown"/>
      </xsd:simpleType>
    </xsd:element>
    <xsd:element name="_dlc_ExpireDateSaved" ma:index="19" nillable="true" ma:displayName="Original Expiration Date" ma:hidden="true" ma:internalName="_dlc_ExpireDateSaved" ma:readOnly="true">
      <xsd:simpleType>
        <xsd:restriction base="dms:DateTime"/>
      </xsd:simpleType>
    </xsd:element>
    <xsd:element name="_dlc_ExpireDate" ma:index="20" nillable="true" ma:displayName="Expiration Date" ma:description="" ma:hidden="true" ma:indexed="true" ma:internalName="_dlc_Expire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4115de-03ae-49b5-af01-31035404c456" elementFormDefault="qualified">
    <xsd:import namespace="http://schemas.microsoft.com/office/2006/documentManagement/types"/>
    <xsd:import namespace="http://schemas.microsoft.com/office/infopath/2007/PartnerControls"/>
    <xsd:element name="TaxCatchAll" ma:index="7" nillable="true" ma:displayName="Taxonomy Catch All Column" ma:hidden="true" ma:list="{0430bb40-07e8-49dc-b7a1-18d392edfcdf}" ma:internalName="TaxCatchAll" ma:showField="CatchAllData" ma:web="0b3d0c8f-296c-473c-bd4d-16661331c7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8" nillable="true" ma:displayName="Taxonomy Catch All Column1" ma:hidden="true" ma:list="{0430bb40-07e8-49dc-b7a1-18d392edfcdf}" ma:internalName="TaxCatchAllLabel" ma:readOnly="true" ma:showField="CatchAllDataLabel" ma:web="0b3d0c8f-296c-473c-bd4d-16661331c7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5359087ad404c199aee74686ab194d3" ma:index="9" ma:taxonomy="true" ma:internalName="o5359087ad404c199aee74686ab194d3" ma:taxonomyFieldName="RecordType" ma:displayName="Record Type" ma:readOnly="false" ma:default="" ma:fieldId="{85359087-ad40-4c19-9aee-74686ab194d3}" ma:sspId="a7dd7a64-f5c5-4f30-b8c4-f5626f639d1b" ma:termSetId="b7884471-767e-4886-9e04-df700fa96fc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Enterprise Keywords" ma:fieldId="{23f27201-bee3-471e-b2e7-b64fd8b7ca38}" ma:taxonomyMulti="true" ma:sspId="a7dd7a64-f5c5-4f30-b8c4-f5626f639d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db2dc9-1d1c-45eb-8b5b-ac58ae3319db" elementFormDefault="qualified">
    <xsd:import namespace="http://schemas.microsoft.com/office/2006/documentManagement/types"/>
    <xsd:import namespace="http://schemas.microsoft.com/office/infopath/2007/PartnerControls"/>
    <xsd:element name="RetentionDate" ma:index="12" nillable="true" ma:displayName="Retention Date" ma:format="DateOnly" ma:internalName="Retention_x0020_Date" ma:readOnly="false">
      <xsd:simpleType>
        <xsd:restriction base="dms:DateTime"/>
      </xsd:simpleType>
    </xsd:element>
    <xsd:element name="Retention" ma:index="13" nillable="true" ma:displayName="Retention" ma:default="0" ma:internalName="Retention" ma:readOnly="false">
      <xsd:simpleType>
        <xsd:restriction base="dms:Number"/>
      </xsd:simpleType>
    </xsd:element>
    <xsd:element name="EDRMSOwner" ma:index="14" nillable="true" ma:displayName="EDRMSOwner" ma:hidden="true" ma:internalName="EDRMSOwner" ma:readOnly="false">
      <xsd:simpleType>
        <xsd:restriction base="dms:Text"/>
      </xsd:simpleType>
    </xsd:element>
    <xsd:element name="RetentionType" ma:index="15" nillable="true" ma:displayName="Retention Type" ma:default="Notify" ma:internalName="Retention_x0020_Type" ma:readOnly="false">
      <xsd:simpleType>
        <xsd:restriction base="dms:Choice">
          <xsd:enumeration value="Notify"/>
          <xsd:enumeration value="Delete"/>
          <xsd:enumeration value="Declare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655e2e-3ff4-440c-aed8-80b3c3e7d4fa" elementFormDefault="qualified">
    <xsd:import namespace="http://schemas.microsoft.com/office/2006/documentManagement/types"/>
    <xsd:import namespace="http://schemas.microsoft.com/office/infopath/2007/PartnerControls"/>
    <xsd:element name="_dlc_DocId" ma:index="2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4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TaxCatchAll xmlns="e14115de-03ae-49b5-af01-31035404c456">
      <Value>43</Value>
    </TaxCatchAll>
    <TaxKeywordTaxHTField xmlns="e14115de-03ae-49b5-af01-31035404c456">
      <Terms xmlns="http://schemas.microsoft.com/office/infopath/2007/PartnerControls"/>
    </TaxKeywordTaxHTField>
    <_dlc_DocId xmlns="37655e2e-3ff4-440c-aed8-80b3c3e7d4fa">YUQZ6C5JNMTS-1518855338-800201</_dlc_DocId>
    <_dlc_DocIdUrl xmlns="37655e2e-3ff4-440c-aed8-80b3c3e7d4fa">
      <Url>https://share.sp.ons.statistics.gov.uk/sites/MSDUKT/_layouts/15/DocIdRedir.aspx?ID=YUQZ6C5JNMTS-1518855338-800201</Url>
      <Description>YUQZ6C5JNMTS-1518855338-800201</Description>
    </_dlc_DocIdUrl>
    <_dlc_DocIdPersistId xmlns="37655e2e-3ff4-440c-aed8-80b3c3e7d4fa">false</_dlc_DocIdPersistId>
    <o5359087ad404c199aee74686ab194d3 xmlns="e14115de-03ae-49b5-af01-31035404c456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Commercial</TermName>
          <TermId xmlns="http://schemas.microsoft.com/office/infopath/2007/PartnerControls">f92e88c6-d1f0-415c-97f8-60861c80f257</TermId>
        </TermInfo>
      </Terms>
    </o5359087ad404c199aee74686ab194d3>
    <RetentionType xmlns="11db2dc9-1d1c-45eb-8b5b-ac58ae3319db">Notify</RetentionType>
    <RetentionDate xmlns="11db2dc9-1d1c-45eb-8b5b-ac58ae3319db" xsi:nil="true"/>
    <Retention xmlns="11db2dc9-1d1c-45eb-8b5b-ac58ae3319db">0</Retention>
    <EDRMSOwner xmlns="11db2dc9-1d1c-45eb-8b5b-ac58ae3319db" xsi:nil="true"/>
  </documentManagement>
</p:properties>
</file>

<file path=customXml/item5.xml><?xml version="1.0" encoding="utf-8"?>
<?mso-contentType ?>
<SharedContentType xmlns="Microsoft.SharePoint.Taxonomy.ContentTypeSync" SourceId="a7dd7a64-f5c5-4f30-b8c4-f5626f639d1b" ContentTypeId="0x01010035E33599CC8D1E47A037F474646B1D58" PreviousValue="false"/>
</file>

<file path=customXml/item6.xml><?xml version="1.0" encoding="utf-8"?>
<?mso-contentType ?>
<p:Policy xmlns:p="office.server.policy" id="" local="true">
  <p:Name>ONS Document</p:Name>
  <p:Description/>
  <p:Statement/>
  <p:PolicyItems>
    <p:PolicyItem featureId="Microsoft.Office.RecordsManagement.PolicyFeatures.Expiration" staticId="0x01010035E33599CC8D1E47A037F474646B1D58|2057524105" UniqueId="d097a687-1114-45fc-89d8-799351d0ef20">
      <p:Name>Retention</p:Name>
      <p:Description>Automatic scheduling of content for processing, and performing a retention action on content that has reached its due date.</p:Description>
      <p:CustomData>
        <Schedules nextStageId="2">
          <Schedule type="Default">
            <stages>
              <data stageId="1">
                <formula id="Microsoft.Office.RecordsManagement.PolicyFeatures.Expiration.Formula.BuiltIn">
                  <number>100</number>
                  <property>Retention_x0020_Date</property>
                  <period>years</period>
                </formula>
                <action type="action" id="ONS-RetentionAction"/>
              </data>
            </stages>
          </Schedule>
        </Schedules>
      </p:CustomData>
    </p:PolicyItem>
  </p:PolicyItems>
</p:Policy>
</file>

<file path=customXml/item7.xml><?xml version="1.0" encoding="utf-8"?>
<?mso-contentType ?>
<spe:Receivers xmlns:spe="http://schemas.microsoft.com/sharepoint/events">
  <Receiver>
    <Name>Microsoft.Office.RecordsManagement.PolicyFeatures.ExpirationEventReceiver</Name>
    <Synchronization>Synchronous</Synchronization>
    <Type>10001</Type>
    <SequenceNumber>101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10002</Type>
    <SequenceNumber>102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10004</Type>
    <SequenceNumber>103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10006</Type>
    <SequenceNumber>104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10009</Type>
    <SequenceNumber>105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993A523C-84FA-4DC0-87CA-CA80F15B792A}"/>
</file>

<file path=customXml/itemProps2.xml><?xml version="1.0" encoding="utf-8"?>
<ds:datastoreItem xmlns:ds="http://schemas.openxmlformats.org/officeDocument/2006/customXml" ds:itemID="{C9B8CBE5-83A6-4322-8E31-42388EA275CD}"/>
</file>

<file path=customXml/itemProps3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DC31A07-95EF-483A-AA30-FCF1CD5AF7C1}">
  <ds:schemaRefs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14115de-03ae-49b5-af01-31035404c456"/>
    <ds:schemaRef ds:uri="e119025e-219f-4f6d-a8df-f0038945e1e5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BF1B4340-3E8E-4AD2-93E1-82B96A1F3FE3}"/>
</file>

<file path=customXml/itemProps6.xml><?xml version="1.0" encoding="utf-8"?>
<ds:datastoreItem xmlns:ds="http://schemas.openxmlformats.org/officeDocument/2006/customXml" ds:itemID="{307F6AA5-881E-4E1F-85C5-1ECBC612A275}"/>
</file>

<file path=customXml/itemProps7.xml><?xml version="1.0" encoding="utf-8"?>
<ds:datastoreItem xmlns:ds="http://schemas.openxmlformats.org/officeDocument/2006/customXml" ds:itemID="{7A5AED2F-1B43-480F-8D25-70A919C1E76A}"/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83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2</dc:title>
  <dc:creator>Hussain, Nasir</dc:creator>
  <cp:lastModifiedBy>Satija, Aditi</cp:lastModifiedBy>
  <cp:revision>23</cp:revision>
  <dcterms:created xsi:type="dcterms:W3CDTF">2019-10-03T08:39:15Z</dcterms:created>
  <dcterms:modified xsi:type="dcterms:W3CDTF">2020-09-07T14:21:59Z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0x01010035E33599CC8D1E47A037F474646B1D5800521A153F909F5B4487A1FD088232FA33</vt:lpwstr>
  </property>
  <property fmtid="{D5CDD505-2E9C-101B-9397-08002B2CF9AE}" pid="3" name="_dlc_DocIdItemGuid">
    <vt:lpwstr>8b12765e-03db-4464-b0fc-a1dcbf1beb57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0.2</vt:lpwstr>
  </property>
  <property fmtid="{D5CDD505-2E9C-101B-9397-08002B2CF9AE}" pid="8" name="TemplateUrl">
    <vt:lpwstr/>
  </property>
  <property fmtid="{D5CDD505-2E9C-101B-9397-08002B2CF9AE}" pid="9" name="CX_RelocationTimestamp">
    <vt:lpwstr>2020-01-10T14:12:46Z</vt:lpwstr>
  </property>
  <property fmtid="{D5CDD505-2E9C-101B-9397-08002B2CF9AE}" pid="10" name="CX_RelocationUser">
    <vt:lpwstr>Whiting, Sarah</vt:lpwstr>
  </property>
  <property fmtid="{D5CDD505-2E9C-101B-9397-08002B2CF9AE}" pid="11" name="CX_RelocationOperation">
    <vt:lpwstr>Copy</vt:lpwstr>
  </property>
  <property fmtid="{D5CDD505-2E9C-101B-9397-08002B2CF9AE}" pid="12" name="Order">
    <vt:r8>682300</vt:r8>
  </property>
  <property fmtid="{D5CDD505-2E9C-101B-9397-08002B2CF9AE}" pid="13" name="_dlc_policyId">
    <vt:lpwstr>0x01010035E33599CC8D1E47A037F474646B1D58|2057524105</vt:lpwstr>
  </property>
  <property fmtid="{D5CDD505-2E9C-101B-9397-08002B2CF9AE}" pid="14" name="ItemRetentionFormula">
    <vt:lpwstr>&lt;formula id="Microsoft.Office.RecordsManagement.PolicyFeatures.Expiration.Formula.BuiltIn"&gt;&lt;number&gt;100&lt;/number&gt;&lt;property&gt;Retention_x005f_x0020_Date&lt;/property&gt;&lt;period&gt;years&lt;/period&gt;&lt;/formula&gt;</vt:lpwstr>
  </property>
  <property fmtid="{D5CDD505-2E9C-101B-9397-08002B2CF9AE}" pid="15" name="RecordType">
    <vt:lpwstr>43;#Commercial|f92e88c6-d1f0-415c-97f8-60861c80f257</vt:lpwstr>
  </property>
</Properties>
</file>